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0" r:id="rId2"/>
    <p:sldId id="300" r:id="rId3"/>
    <p:sldId id="302" r:id="rId4"/>
    <p:sldId id="303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90" r:id="rId13"/>
    <p:sldId id="304" r:id="rId14"/>
    <p:sldId id="273" r:id="rId15"/>
    <p:sldId id="278" r:id="rId16"/>
    <p:sldId id="305" r:id="rId17"/>
    <p:sldId id="270" r:id="rId18"/>
    <p:sldId id="277" r:id="rId19"/>
    <p:sldId id="309" r:id="rId20"/>
    <p:sldId id="308" r:id="rId21"/>
    <p:sldId id="306" r:id="rId22"/>
    <p:sldId id="307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E5A02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2802" y="-10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957FB94-B05A-4BE5-A387-A853180C6E0B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E6249C-61DD-48AC-A65A-5E0BED64F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97D6-88DE-4D94-A8BA-42232730EABA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72657-E0B9-41C1-BFB2-5820AA2F9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D95E8F-5A6E-4092-A81A-152FB461619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7433EBE-5E2E-4FF0-BB80-85EA015FB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37B6-FE16-41F4-8DF0-BF210B3E3953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B68D-A3B2-4E1D-BF78-8F3249B7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EEA6FF0-4125-418E-AF78-2AF5ADF6FDFE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CC9E96-C70D-4A4B-912F-4C439CAC5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1E35F-73F7-4668-B810-BAE7E4D44CEC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D05E7-5CCF-450D-92D1-F3E7D8C24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66D2D-2ACD-4D11-A91F-196977BA2328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C7E3-49D1-4B8E-83BD-746462751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349C-5544-49DD-A16B-9BA8CABBCC29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19AB-3EE4-402A-9665-1EFC9AA51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DC5EA-36B6-485E-83DD-17DE59B73401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E0E7F-8853-4E94-89EA-FBE628A23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06A2-335E-4255-912E-8A267CAE5195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A4A2-DE91-4D82-B92B-0095F7783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CEFD04-D063-4F92-9D91-A8FC14CDA532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E017FC-F0C9-43FB-8D5A-C8B566EE8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567F589-5BBE-4CC1-995A-ABC0E057FC01}" type="datetimeFigureOut">
              <a:rPr lang="ru-RU"/>
              <a:pPr>
                <a:defRPr/>
              </a:pPr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104FB3-613D-4CC7-96F7-3D8F3AA87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87" r:id="rId11"/>
  </p:sldLayoutIdLst>
  <p:transition spd="slow"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8463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C</a:t>
            </a:r>
            <a:r>
              <a:rPr lang="uk-UA" sz="5400" b="1" i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тилі</a:t>
            </a:r>
            <a:r>
              <a:rPr lang="uk-UA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 виховання дітей </a:t>
            </a:r>
            <a:endParaRPr lang="uk-UA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>
                <a:solidFill>
                  <a:srgbClr val="FF0000"/>
                </a:solidFill>
              </a:rPr>
              <a:t>Співчутливий</a:t>
            </a:r>
            <a:r>
              <a:rPr lang="ru-RU" b="1" dirty="0">
                <a:solidFill>
                  <a:srgbClr val="FF0000"/>
                </a:solidFill>
              </a:rPr>
              <a:t> стиль </a:t>
            </a:r>
            <a:r>
              <a:rPr lang="ru-RU" dirty="0"/>
              <a:t>– </a:t>
            </a:r>
            <a:r>
              <a:rPr lang="ru-RU" dirty="0" err="1"/>
              <a:t>умовою</a:t>
            </a:r>
            <a:r>
              <a:rPr lang="ru-RU" dirty="0"/>
              <a:t> є </a:t>
            </a: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матеріальний</a:t>
            </a:r>
            <a:r>
              <a:rPr lang="ru-RU" dirty="0"/>
              <a:t> </a:t>
            </a:r>
            <a:r>
              <a:rPr lang="ru-RU" dirty="0" err="1"/>
              <a:t>статок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погані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одного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рано </a:t>
            </a:r>
            <a:r>
              <a:rPr lang="ru-RU" dirty="0" err="1"/>
              <a:t>розпочинає</a:t>
            </a:r>
            <a:r>
              <a:rPr lang="ru-RU" dirty="0"/>
              <a:t> </a:t>
            </a:r>
            <a:r>
              <a:rPr lang="ru-RU" dirty="0" err="1"/>
              <a:t>трудову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замкнені</a:t>
            </a:r>
            <a:r>
              <a:rPr lang="ru-RU" dirty="0"/>
              <a:t>, </a:t>
            </a:r>
            <a:r>
              <a:rPr lang="ru-RU" dirty="0" err="1"/>
              <a:t>насторожені</a:t>
            </a:r>
            <a:r>
              <a:rPr lang="ru-RU" dirty="0"/>
              <a:t>, не </a:t>
            </a:r>
            <a:r>
              <a:rPr lang="ru-RU" dirty="0" err="1"/>
              <a:t>бажають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себе, батьки </a:t>
            </a:r>
            <a:r>
              <a:rPr lang="ru-RU" dirty="0" err="1"/>
              <a:t>вчать</a:t>
            </a:r>
            <a:r>
              <a:rPr lang="ru-RU" dirty="0"/>
              <a:t> </a:t>
            </a:r>
            <a:r>
              <a:rPr lang="ru-RU" dirty="0" err="1"/>
              <a:t>пристосовуватися</a:t>
            </a:r>
            <a:r>
              <a:rPr lang="ru-RU" dirty="0"/>
              <a:t> в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внутрішній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 </a:t>
            </a:r>
            <a:r>
              <a:rPr lang="ru-RU" dirty="0" err="1"/>
              <a:t>серйозні</a:t>
            </a:r>
            <a:r>
              <a:rPr lang="ru-RU" dirty="0"/>
              <a:t>, </a:t>
            </a:r>
            <a:r>
              <a:rPr lang="ru-RU" dirty="0" err="1"/>
              <a:t>сумлінні</a:t>
            </a:r>
            <a:r>
              <a:rPr lang="ru-RU" dirty="0"/>
              <a:t>, </a:t>
            </a:r>
            <a:r>
              <a:rPr lang="ru-RU" dirty="0" err="1"/>
              <a:t>гарно</a:t>
            </a:r>
            <a:r>
              <a:rPr lang="ru-RU" dirty="0"/>
              <a:t> </a:t>
            </a:r>
            <a:r>
              <a:rPr lang="ru-RU" dirty="0" err="1"/>
              <a:t>дружать</a:t>
            </a:r>
            <a:r>
              <a:rPr lang="ru-RU" dirty="0"/>
              <a:t>, </a:t>
            </a:r>
            <a:r>
              <a:rPr lang="ru-RU" dirty="0" err="1"/>
              <a:t>досягають</a:t>
            </a:r>
            <a:r>
              <a:rPr lang="ru-RU" dirty="0"/>
              <a:t> мети,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,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зміцнювати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становище в </a:t>
            </a:r>
            <a:r>
              <a:rPr lang="ru-RU" dirty="0" err="1"/>
              <a:t>колективі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err="1">
                <a:solidFill>
                  <a:srgbClr val="FF0000"/>
                </a:solidFill>
              </a:rPr>
              <a:t>Гармонійний</a:t>
            </a:r>
            <a:r>
              <a:rPr lang="ru-RU" sz="2800" b="1" dirty="0">
                <a:solidFill>
                  <a:srgbClr val="FF0000"/>
                </a:solidFill>
              </a:rPr>
              <a:t> стиль </a:t>
            </a: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800" dirty="0" err="1" smtClean="0"/>
              <a:t>дитина</a:t>
            </a:r>
            <a:r>
              <a:rPr lang="ru-RU" sz="2800" dirty="0" smtClean="0"/>
              <a:t> </a:t>
            </a:r>
            <a:r>
              <a:rPr lang="ru-RU" sz="2800" dirty="0" err="1"/>
              <a:t>бажана</a:t>
            </a:r>
            <a:r>
              <a:rPr lang="ru-RU" sz="2800" dirty="0"/>
              <a:t>, росте в </a:t>
            </a:r>
            <a:r>
              <a:rPr lang="ru-RU" sz="2800" dirty="0" err="1"/>
              <a:t>теплій</a:t>
            </a:r>
            <a:r>
              <a:rPr lang="ru-RU" sz="2800" dirty="0"/>
              <a:t>, </a:t>
            </a:r>
            <a:r>
              <a:rPr lang="ru-RU" sz="2800" dirty="0" err="1"/>
              <a:t>дружній</a:t>
            </a:r>
            <a:r>
              <a:rPr lang="ru-RU" sz="2800" dirty="0"/>
              <a:t> </a:t>
            </a:r>
            <a:r>
              <a:rPr lang="ru-RU" sz="2800" dirty="0" err="1"/>
              <a:t>атмосфері</a:t>
            </a:r>
            <a:r>
              <a:rPr lang="ru-RU" sz="2800" dirty="0"/>
              <a:t>, </a:t>
            </a:r>
            <a:r>
              <a:rPr lang="ru-RU" sz="2800" dirty="0" err="1"/>
              <a:t>дотримуються</a:t>
            </a:r>
            <a:r>
              <a:rPr lang="ru-RU" sz="2800" dirty="0"/>
              <a:t> </a:t>
            </a:r>
            <a:r>
              <a:rPr lang="ru-RU" sz="2800" dirty="0" err="1"/>
              <a:t>традицій</a:t>
            </a:r>
            <a:r>
              <a:rPr lang="ru-RU" sz="2800" dirty="0"/>
              <a:t>, </a:t>
            </a:r>
            <a:r>
              <a:rPr lang="ru-RU" sz="2800" dirty="0" err="1"/>
              <a:t>спільні</a:t>
            </a:r>
            <a:r>
              <a:rPr lang="ru-RU" sz="2800" dirty="0"/>
              <a:t> </a:t>
            </a:r>
            <a:r>
              <a:rPr lang="ru-RU" sz="2800" dirty="0" err="1"/>
              <a:t>ігри</a:t>
            </a:r>
            <a:r>
              <a:rPr lang="ru-RU" sz="2800" dirty="0"/>
              <a:t>, </a:t>
            </a:r>
            <a:r>
              <a:rPr lang="ru-RU" sz="2800" dirty="0" err="1"/>
              <a:t>розважливі</a:t>
            </a:r>
            <a:r>
              <a:rPr lang="ru-RU" sz="2800" dirty="0"/>
              <a:t>, </a:t>
            </a:r>
            <a:r>
              <a:rPr lang="ru-RU" sz="2800" dirty="0" err="1"/>
              <a:t>чуйні</a:t>
            </a:r>
            <a:r>
              <a:rPr lang="ru-RU" sz="2800" dirty="0"/>
              <a:t>, </a:t>
            </a:r>
            <a:r>
              <a:rPr lang="ru-RU" sz="2800" dirty="0" err="1"/>
              <a:t>активні</a:t>
            </a:r>
            <a:r>
              <a:rPr lang="ru-RU" sz="2800" dirty="0"/>
              <a:t>, </a:t>
            </a:r>
            <a:r>
              <a:rPr lang="ru-RU" sz="2800" dirty="0" err="1"/>
              <a:t>безстрашні</a:t>
            </a:r>
            <a:r>
              <a:rPr lang="ru-RU" sz="2800" dirty="0"/>
              <a:t>, </a:t>
            </a:r>
            <a:r>
              <a:rPr lang="ru-RU" sz="2800" dirty="0" err="1"/>
              <a:t>самоконтролюються</a:t>
            </a:r>
            <a:r>
              <a:rPr lang="ru-RU" sz="2800" dirty="0"/>
              <a:t>, </a:t>
            </a:r>
            <a:r>
              <a:rPr lang="ru-RU" sz="2800" dirty="0" err="1"/>
              <a:t>відповідальні</a:t>
            </a:r>
            <a:r>
              <a:rPr lang="ru-RU" sz="2800" dirty="0"/>
              <a:t>, </a:t>
            </a:r>
            <a:r>
              <a:rPr lang="ru-RU" sz="2800" dirty="0" err="1"/>
              <a:t>простодушні</a:t>
            </a:r>
            <a:r>
              <a:rPr lang="ru-RU" sz="2800" dirty="0"/>
              <a:t>, батьки з </a:t>
            </a:r>
            <a:r>
              <a:rPr lang="ru-RU" sz="2800" dirty="0" err="1" smtClean="0"/>
              <a:t>гіперпочуттям</a:t>
            </a:r>
            <a:r>
              <a:rPr lang="ru-RU" sz="2800" dirty="0" smtClean="0"/>
              <a:t> </a:t>
            </a:r>
            <a:r>
              <a:rPr lang="ru-RU" sz="2800" dirty="0" err="1"/>
              <a:t>обов’язку</a:t>
            </a:r>
            <a:r>
              <a:rPr lang="ru-RU" sz="2800" dirty="0"/>
              <a:t>, але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страждають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обмеженої</a:t>
            </a:r>
            <a:r>
              <a:rPr lang="ru-RU" sz="2800" dirty="0"/>
              <a:t> </a:t>
            </a:r>
            <a:r>
              <a:rPr lang="ru-RU" sz="2800" dirty="0" err="1" smtClean="0"/>
              <a:t>ініціативи</a:t>
            </a:r>
            <a:r>
              <a:rPr lang="ru-RU" sz="2800" dirty="0" smtClean="0"/>
              <a:t>. </a:t>
            </a:r>
            <a:endParaRPr lang="ru-RU" sz="28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Метою </a:t>
            </a:r>
            <a:r>
              <a:rPr lang="ru-RU" i="1" dirty="0" err="1"/>
              <a:t>сімейного</a:t>
            </a:r>
            <a:r>
              <a:rPr lang="ru-RU" i="1" dirty="0"/>
              <a:t> </a:t>
            </a:r>
            <a:r>
              <a:rPr lang="ru-RU" i="1" dirty="0" err="1"/>
              <a:t>виховання</a:t>
            </a:r>
            <a:endParaRPr lang="uk-UA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/>
          <a:lstStyle/>
          <a:p>
            <a:r>
              <a:rPr lang="ru-RU" smtClean="0"/>
              <a:t> є формування таких рис і якостей особистості, які допоможуть гідно подолати життєві труднощі, перешкоди й негаразди. Розвиток інтелекту і творчих здібностей, пізнавальних сил і початкового досвіду трудової діяльності, морального та естетичного формування, емоційної культури і фізичного здоров'я дітей — все це залежить від сім'ї, від батьків і все це є </a:t>
            </a:r>
            <a:r>
              <a:rPr lang="ru-RU" b="1" i="1" smtClean="0"/>
              <a:t>завданнями сімейного виховання</a:t>
            </a:r>
            <a:r>
              <a:rPr lang="ru-RU" smtClean="0"/>
              <a:t>.</a:t>
            </a:r>
          </a:p>
          <a:p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7239000" cy="61229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Тільки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сім'я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закласти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той фундамент,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якому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надалі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може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будуватися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весь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внутрішній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світ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дитини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її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відчуття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думки, погляди,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відносини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спрямовані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розуміння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</a:rPr>
              <a:t>освоєння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Істини</a:t>
            </a:r>
            <a:r>
              <a:rPr lang="ru-RU" sz="2800" b="1" dirty="0">
                <a:solidFill>
                  <a:srgbClr val="FF0000"/>
                </a:solidFill>
              </a:rPr>
              <a:t>, Добра, </a:t>
            </a:r>
            <a:r>
              <a:rPr lang="ru-RU" sz="2800" b="1" dirty="0" err="1">
                <a:solidFill>
                  <a:srgbClr val="FF0000"/>
                </a:solidFill>
              </a:rPr>
              <a:t>Краси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  <a:endParaRPr lang="uk-UA" sz="2800" b="1" dirty="0">
              <a:solidFill>
                <a:srgbClr val="FF000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22923" y="3445645"/>
            <a:ext cx="5080000" cy="337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7704" y="2902096"/>
            <a:ext cx="3900531" cy="258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275" y="908050"/>
            <a:ext cx="142875" cy="5556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8208963" cy="634047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Сприятливий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психологічний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клімат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основою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успішного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їхньої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емоційної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культури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свою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чергу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позитивно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соціалізації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uk-U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4360168"/>
            <a:ext cx="230425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04048" y="2204864"/>
            <a:ext cx="3384376" cy="250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413000" y="1052513"/>
            <a:ext cx="647700" cy="4111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43888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 smtClean="0"/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Проблемою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цілодобова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зайнятість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питаннями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розвагами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громадською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300" y="2039938"/>
            <a:ext cx="2519363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  <a:endParaRPr lang="uk-UA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20882016">
            <a:off x="275274" y="2992150"/>
            <a:ext cx="3696759" cy="2985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1085795">
            <a:off x="4931181" y="2911082"/>
            <a:ext cx="3727875" cy="3206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/>
              <a:t>Зверніть увагу!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7239000" cy="5259388"/>
          </a:xfrm>
        </p:spPr>
        <p:txBody>
          <a:bodyPr/>
          <a:lstStyle/>
          <a:p>
            <a:r>
              <a:rPr lang="uk-UA" smtClean="0"/>
              <a:t>Первинною здатністю дитини є здатність до </a:t>
            </a:r>
            <a:r>
              <a:rPr lang="uk-UA" b="1" smtClean="0">
                <a:solidFill>
                  <a:srgbClr val="FF0000"/>
                </a:solidFill>
              </a:rPr>
              <a:t>наслідування, пристосування й імітації.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29" y="4476750"/>
            <a:ext cx="381000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38134" y="1910288"/>
            <a:ext cx="2849986" cy="231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03276" y="2424244"/>
            <a:ext cx="23812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6966" y="2037825"/>
            <a:ext cx="2438925" cy="243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4526" y="4247781"/>
            <a:ext cx="2232248" cy="2610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7696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uk-UA" sz="9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???</a:t>
            </a:r>
            <a:endParaRPr lang="uk-UA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1844824"/>
            <a:ext cx="4283968" cy="4995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95936" y="0"/>
            <a:ext cx="4197846" cy="4197846"/>
          </a:xfrm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4630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FF0000"/>
                </a:solidFill>
              </a:rPr>
              <a:t>Що ваша дитина</a:t>
            </a:r>
            <a:r>
              <a:rPr lang="uk-UA" sz="4000" dirty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</a:rPr>
              <a:t>запам'ятає з дитинства?</a:t>
            </a:r>
            <a:r>
              <a:rPr lang="uk-UA" dirty="0" smtClean="0">
                <a:solidFill>
                  <a:srgbClr val="FF0000"/>
                </a:solidFill>
              </a:rPr>
              <a:t>  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8575" y="1531938"/>
            <a:ext cx="3227388" cy="46958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339151">
            <a:off x="5030485" y="2963883"/>
            <a:ext cx="3479800" cy="3632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21290098">
            <a:off x="183322" y="2747990"/>
            <a:ext cx="3488147" cy="364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317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620713"/>
            <a:ext cx="8034338" cy="568801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Georgia" pitchFamily="18" charset="0"/>
              </a:rPr>
              <a:t>Молодший шкільний вік</a:t>
            </a:r>
            <a:r>
              <a:rPr lang="uk-UA" dirty="0" smtClean="0">
                <a:latin typeface="Georgia" pitchFamily="18" charset="0"/>
              </a:rPr>
              <a:t/>
            </a:r>
            <a:br>
              <a:rPr lang="uk-UA" dirty="0" smtClean="0">
                <a:latin typeface="Georgia" pitchFamily="18" charset="0"/>
              </a:rPr>
            </a:br>
            <a:r>
              <a:rPr lang="uk-UA" sz="3100" dirty="0" smtClean="0">
                <a:latin typeface="Georgia" pitchFamily="18" charset="0"/>
              </a:rPr>
              <a:t> – </a:t>
            </a:r>
            <a:r>
              <a:rPr lang="uk-UA" sz="2800" dirty="0">
                <a:latin typeface="Georgia" pitchFamily="18" charset="0"/>
              </a:rPr>
              <a:t>ц</a:t>
            </a:r>
            <a:r>
              <a:rPr lang="uk-UA" sz="2800" dirty="0" smtClean="0">
                <a:latin typeface="Georgia" pitchFamily="18" charset="0"/>
              </a:rPr>
              <a:t>е діти від </a:t>
            </a:r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6-7</a:t>
            </a:r>
            <a:r>
              <a:rPr lang="uk-UA" sz="2800" dirty="0" smtClean="0">
                <a:latin typeface="Georgia" pitchFamily="18" charset="0"/>
              </a:rPr>
              <a:t> років до </a:t>
            </a:r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10 -11 </a:t>
            </a:r>
            <a:r>
              <a:rPr lang="uk-UA" sz="2800" dirty="0" smtClean="0">
                <a:latin typeface="Georgia" pitchFamily="18" charset="0"/>
              </a:rPr>
              <a:t>років</a:t>
            </a:r>
            <a:endParaRPr lang="uk-UA" sz="2800" dirty="0">
              <a:latin typeface="Georgia" pitchFamily="18" charset="0"/>
            </a:endParaRPr>
          </a:p>
        </p:txBody>
      </p:sp>
      <p:pic>
        <p:nvPicPr>
          <p:cNvPr id="14338" name="Picture 4" descr="C:\Users\USER\Desktop\100OLYMP\P82900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916113"/>
            <a:ext cx="6246812" cy="468630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836613"/>
            <a:ext cx="3887788" cy="2651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25" y="836613"/>
            <a:ext cx="34607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4043363"/>
            <a:ext cx="330358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76738" y="4011613"/>
            <a:ext cx="3311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Заповіді</a:t>
            </a:r>
            <a:r>
              <a:rPr lang="ru-RU" dirty="0"/>
              <a:t> для </a:t>
            </a:r>
            <a:r>
              <a:rPr lang="ru-RU" dirty="0" err="1"/>
              <a:t>батьків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займайтеся</a:t>
            </a:r>
            <a:r>
              <a:rPr lang="ru-RU" dirty="0"/>
              <a:t> </a:t>
            </a:r>
            <a:r>
              <a:rPr lang="ru-RU" dirty="0" err="1"/>
              <a:t>вихованням</a:t>
            </a:r>
            <a:r>
              <a:rPr lang="ru-RU" dirty="0"/>
              <a:t> у поганому </a:t>
            </a:r>
            <a:r>
              <a:rPr lang="ru-RU" dirty="0" err="1"/>
              <a:t>настрої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визначайте</a:t>
            </a:r>
            <a:r>
              <a:rPr lang="ru-RU" dirty="0"/>
              <a:t>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вимагаєте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Надайте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самостійності</a:t>
            </a:r>
            <a:r>
              <a:rPr lang="ru-RU" dirty="0"/>
              <a:t>, </a:t>
            </a:r>
            <a:r>
              <a:rPr lang="ru-RU" dirty="0" err="1"/>
              <a:t>виховуйте</a:t>
            </a:r>
            <a:r>
              <a:rPr lang="ru-RU" dirty="0"/>
              <a:t>, а не </a:t>
            </a:r>
            <a:r>
              <a:rPr lang="ru-RU" dirty="0" err="1"/>
              <a:t>контролюйте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крок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Краще</a:t>
            </a:r>
            <a:r>
              <a:rPr lang="ru-RU" dirty="0"/>
              <a:t> не </a:t>
            </a:r>
            <a:r>
              <a:rPr lang="ru-RU" dirty="0" err="1"/>
              <a:t>підказуйте</a:t>
            </a:r>
            <a:r>
              <a:rPr lang="ru-RU" dirty="0"/>
              <a:t> головного </a:t>
            </a:r>
            <a:r>
              <a:rPr lang="ru-RU" dirty="0" err="1"/>
              <a:t>рішення</a:t>
            </a:r>
            <a:r>
              <a:rPr lang="ru-RU" dirty="0"/>
              <a:t>, а </a:t>
            </a:r>
            <a:r>
              <a:rPr lang="ru-RU" dirty="0" err="1"/>
              <a:t>вкажіть</a:t>
            </a:r>
            <a:r>
              <a:rPr lang="ru-RU" dirty="0"/>
              <a:t> шляхи </a:t>
            </a:r>
            <a:r>
              <a:rPr lang="ru-RU" dirty="0" err="1"/>
              <a:t>його</a:t>
            </a:r>
            <a:r>
              <a:rPr lang="ru-RU" dirty="0"/>
              <a:t> й час </a:t>
            </a:r>
            <a:r>
              <a:rPr lang="ru-RU" dirty="0" err="1"/>
              <a:t>від</a:t>
            </a:r>
            <a:r>
              <a:rPr lang="ru-RU" dirty="0"/>
              <a:t> часу </a:t>
            </a:r>
            <a:r>
              <a:rPr lang="ru-RU" dirty="0" err="1"/>
              <a:t>аналізуйте</a:t>
            </a:r>
            <a:r>
              <a:rPr lang="ru-RU" dirty="0"/>
              <a:t> разом з </a:t>
            </a:r>
            <a:r>
              <a:rPr lang="ru-RU" dirty="0" err="1"/>
              <a:t>дитиною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Не </a:t>
            </a:r>
            <a:r>
              <a:rPr lang="ru-RU" dirty="0" err="1"/>
              <a:t>пропустіть</a:t>
            </a:r>
            <a:r>
              <a:rPr lang="ru-RU" dirty="0"/>
              <a:t> момент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Вчасно</a:t>
            </a:r>
            <a:r>
              <a:rPr lang="ru-RU" dirty="0"/>
              <a:t>  </a:t>
            </a:r>
            <a:r>
              <a:rPr lang="ru-RU" dirty="0" err="1"/>
              <a:t>зробіть</a:t>
            </a:r>
            <a:r>
              <a:rPr lang="ru-RU" dirty="0"/>
              <a:t> </a:t>
            </a:r>
            <a:r>
              <a:rPr lang="ru-RU" dirty="0" err="1"/>
              <a:t>зауваження</a:t>
            </a:r>
            <a:r>
              <a:rPr lang="ru-RU" dirty="0"/>
              <a:t>,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оцініть</a:t>
            </a:r>
            <a:r>
              <a:rPr lang="ru-RU" dirty="0"/>
              <a:t> </a:t>
            </a:r>
            <a:r>
              <a:rPr lang="ru-RU" dirty="0" err="1"/>
              <a:t>вчинок</a:t>
            </a:r>
            <a:r>
              <a:rPr lang="ru-RU" dirty="0"/>
              <a:t> і </a:t>
            </a:r>
            <a:r>
              <a:rPr lang="ru-RU" dirty="0" err="1"/>
              <a:t>зробіть</a:t>
            </a:r>
            <a:r>
              <a:rPr lang="ru-RU" dirty="0"/>
              <a:t> паузу – дайте </a:t>
            </a:r>
            <a:r>
              <a:rPr lang="ru-RU" dirty="0" err="1"/>
              <a:t>усвідомити</a:t>
            </a:r>
            <a:r>
              <a:rPr lang="ru-RU" dirty="0"/>
              <a:t> </a:t>
            </a:r>
            <a:r>
              <a:rPr lang="ru-RU" dirty="0" err="1"/>
              <a:t>почуте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Виховання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поетапним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Вихователь</a:t>
            </a:r>
            <a:r>
              <a:rPr lang="ru-RU" dirty="0"/>
              <a:t> повинен бути </a:t>
            </a:r>
            <a:r>
              <a:rPr lang="ru-RU" dirty="0" err="1"/>
              <a:t>суворим</a:t>
            </a:r>
            <a:r>
              <a:rPr lang="ru-RU" dirty="0"/>
              <a:t>, але </a:t>
            </a:r>
            <a:r>
              <a:rPr lang="ru-RU" dirty="0" err="1"/>
              <a:t>добрим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Пам’ятка</a:t>
            </a:r>
            <a:r>
              <a:rPr lang="ru-RU" dirty="0"/>
              <a:t> для </a:t>
            </a:r>
            <a:r>
              <a:rPr lang="ru-RU" dirty="0" err="1"/>
              <a:t>батьків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критикують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ненавидіти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у </a:t>
            </a:r>
            <a:r>
              <a:rPr lang="ru-RU" dirty="0" err="1"/>
              <a:t>ворожнечі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агресивності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висміюють</a:t>
            </a:r>
            <a:r>
              <a:rPr lang="ru-RU" dirty="0"/>
              <a:t>, вона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замкненою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росте в </a:t>
            </a:r>
            <a:r>
              <a:rPr lang="ru-RU" dirty="0" err="1"/>
              <a:t>докорах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з </a:t>
            </a:r>
            <a:r>
              <a:rPr lang="ru-RU" dirty="0" err="1"/>
              <a:t>почуттям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хвалять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бути </a:t>
            </a:r>
            <a:r>
              <a:rPr lang="ru-RU" dirty="0" err="1"/>
              <a:t>вдячною</a:t>
            </a:r>
            <a:endParaRPr lang="ru-RU" dirty="0"/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</a:t>
            </a:r>
            <a:r>
              <a:rPr lang="ru-RU" dirty="0" err="1"/>
              <a:t>підтримують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цінувати</a:t>
            </a:r>
            <a:r>
              <a:rPr lang="ru-RU" dirty="0"/>
              <a:t> себе</a:t>
            </a:r>
          </a:p>
          <a:p>
            <a:pPr marL="274320" indent="-274320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живе</a:t>
            </a:r>
            <a:r>
              <a:rPr lang="ru-RU" dirty="0"/>
              <a:t> в </a:t>
            </a:r>
            <a:r>
              <a:rPr lang="ru-RU" dirty="0" err="1"/>
              <a:t>розумінні</a:t>
            </a:r>
            <a:r>
              <a:rPr lang="ru-RU" dirty="0"/>
              <a:t> й </a:t>
            </a:r>
            <a:r>
              <a:rPr lang="ru-RU" dirty="0" err="1"/>
              <a:t>доброзичливості</a:t>
            </a:r>
            <a:r>
              <a:rPr lang="ru-RU" dirty="0"/>
              <a:t>, вона </a:t>
            </a:r>
            <a:r>
              <a:rPr lang="ru-RU" dirty="0" err="1"/>
              <a:t>вчиться</a:t>
            </a:r>
            <a:r>
              <a:rPr lang="ru-RU" dirty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9525" y="0"/>
            <a:ext cx="9153525" cy="6858000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0" y="5775325"/>
            <a:ext cx="9144000" cy="105251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i="1" dirty="0">
                <a:solidFill>
                  <a:srgbClr val="2E5A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Дивіться на світ щасливими очима</a:t>
            </a:r>
            <a:endParaRPr lang="uk-UA" sz="4000" i="1" dirty="0">
              <a:solidFill>
                <a:srgbClr val="2E5A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smtClean="0">
                <a:solidFill>
                  <a:srgbClr val="0000FF"/>
                </a:solidFill>
                <a:latin typeface="Georgia" pitchFamily="18" charset="0"/>
              </a:rPr>
              <a:t>Прийшовши до школи ,діти стикаються із:</a:t>
            </a:r>
            <a:endParaRPr lang="ru-RU" b="1" i="1" u="sng" smtClean="0">
              <a:solidFill>
                <a:srgbClr val="0000FF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800" smtClean="0">
                <a:solidFill>
                  <a:srgbClr val="000000"/>
                </a:solidFill>
                <a:latin typeface="Georgia" pitchFamily="18" charset="0"/>
              </a:rPr>
              <a:t>іншим режимом дня;</a:t>
            </a:r>
          </a:p>
          <a:p>
            <a:pPr>
              <a:buFont typeface="Wingdings" pitchFamily="2" charset="2"/>
              <a:buChar char="ü"/>
            </a:pPr>
            <a:r>
              <a:rPr lang="uk-UA" sz="2800" smtClean="0">
                <a:solidFill>
                  <a:srgbClr val="000000"/>
                </a:solidFill>
                <a:latin typeface="Georgia" pitchFamily="18" charset="0"/>
              </a:rPr>
              <a:t>з новим колективом (дитячим і дорослим);</a:t>
            </a:r>
          </a:p>
          <a:p>
            <a:pPr>
              <a:buFont typeface="Wingdings" pitchFamily="2" charset="2"/>
              <a:buChar char="ü"/>
            </a:pPr>
            <a:r>
              <a:rPr lang="uk-UA" sz="2800" smtClean="0">
                <a:solidFill>
                  <a:srgbClr val="000000"/>
                </a:solidFill>
                <a:latin typeface="Georgia" pitchFamily="18" charset="0"/>
              </a:rPr>
              <a:t>новими вимогами до себе;</a:t>
            </a:r>
          </a:p>
          <a:p>
            <a:pPr>
              <a:buFont typeface="Wingdings" pitchFamily="2" charset="2"/>
              <a:buChar char="ü"/>
            </a:pPr>
            <a:r>
              <a:rPr lang="uk-UA" sz="2800" smtClean="0">
                <a:solidFill>
                  <a:srgbClr val="000000"/>
                </a:solidFill>
                <a:latin typeface="Georgia" pitchFamily="18" charset="0"/>
              </a:rPr>
              <a:t>новими правилами поведінки;</a:t>
            </a:r>
          </a:p>
          <a:p>
            <a:pPr>
              <a:buFont typeface="Wingdings" pitchFamily="2" charset="2"/>
              <a:buChar char="ü"/>
            </a:pPr>
            <a:r>
              <a:rPr lang="uk-UA" sz="2800" smtClean="0">
                <a:solidFill>
                  <a:srgbClr val="000000"/>
                </a:solidFill>
                <a:latin typeface="Georgia" pitchFamily="18" charset="0"/>
              </a:rPr>
              <a:t>новим статусом («Школярі»)</a:t>
            </a:r>
          </a:p>
          <a:p>
            <a:r>
              <a:rPr lang="ru-RU" sz="2800" smtClean="0">
                <a:solidFill>
                  <a:srgbClr val="000000"/>
                </a:solidFill>
                <a:latin typeface="Georgia" pitchFamily="18" charset="0"/>
              </a:rPr>
              <a:t>З приходом до школи змінюється провідна діяльність дитини - тепер </a:t>
            </a:r>
            <a:r>
              <a:rPr lang="ru-RU" sz="2800" b="1" smtClean="0">
                <a:solidFill>
                  <a:srgbClr val="002060"/>
                </a:solidFill>
                <a:latin typeface="Georgia" pitchFamily="18" charset="0"/>
              </a:rPr>
              <a:t>праця, гра, творчість підпорядковані </a:t>
            </a:r>
            <a:r>
              <a:rPr lang="ru-RU" sz="2800" b="1" u="sng" smtClean="0">
                <a:solidFill>
                  <a:srgbClr val="002060"/>
                </a:solidFill>
                <a:latin typeface="Georgia" pitchFamily="18" charset="0"/>
              </a:rPr>
              <a:t>навчанню</a:t>
            </a:r>
            <a:r>
              <a:rPr lang="uk-UA" sz="2800" b="1" u="sng" smtClean="0">
                <a:solidFill>
                  <a:srgbClr val="002060"/>
                </a:solidFill>
                <a:latin typeface="Georgia" pitchFamily="18" charset="0"/>
              </a:rPr>
              <a:t>.</a:t>
            </a:r>
            <a:r>
              <a:rPr lang="ru-RU" sz="2800" b="1" u="sng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endParaRPr lang="uk-UA" sz="280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ru-RU" sz="2800" b="1" u="sng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280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uk-UA" dirty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 l="-497" t="-1077" r="497" b="4669"/>
          <a:stretch>
            <a:fillRect/>
          </a:stretch>
        </p:blipFill>
        <p:spPr>
          <a:xfrm>
            <a:off x="179388" y="333375"/>
            <a:ext cx="8245475" cy="63357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FF0000"/>
                </a:solidFill>
              </a:rPr>
              <a:t>Потуральний стиль </a:t>
            </a:r>
            <a:r>
              <a:rPr lang="ru-RU" sz="2800" smtClean="0"/>
              <a:t>- повна, безконтрольна свобода дій, де дорослі зайняті собою і байдужі до потреб і запитів дітей, головний метод – батіг і пряник, такі діти мають славу підлабузників і підлиз, вихваляються, не люблять праці, не здатні безкорисливо дружити, а батьки в конфліктних ситуаціях цілковито довіряють своїй дитині.</a:t>
            </a:r>
            <a:endParaRPr lang="uk-UA" sz="280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Змагальний стиль </a:t>
            </a:r>
            <a:r>
              <a:rPr lang="ru-RU" smtClean="0"/>
              <a:t>– вбачають у діях дитини щось видатне, заохочують активність дитини, порівнюють з іншими і дуже страждають від поразок, участь у різних гуртках, секціях, використовують методи заохочення і покарання , захищають дитину від всіх претензій з боку інших, але діти привчаються демонструвати свої досягнення, їх цікавить результат, претендуюють на лідерство. </a:t>
            </a:r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dirty="0" err="1">
                <a:solidFill>
                  <a:srgbClr val="FF0000"/>
                </a:solidFill>
              </a:rPr>
              <a:t>Розважливий</a:t>
            </a:r>
            <a:r>
              <a:rPr lang="ru-RU" b="1" dirty="0">
                <a:solidFill>
                  <a:srgbClr val="FF0000"/>
                </a:solidFill>
              </a:rPr>
              <a:t> стиль- </a:t>
            </a:r>
            <a:r>
              <a:rPr lang="ru-RU" dirty="0" err="1"/>
              <a:t>повна</a:t>
            </a:r>
            <a:r>
              <a:rPr lang="ru-RU" dirty="0"/>
              <a:t> свобода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особистий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 smtClean="0"/>
              <a:t>прибдають</a:t>
            </a:r>
            <a:r>
              <a:rPr lang="ru-RU" dirty="0" smtClean="0"/>
              <a:t>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спробами</a:t>
            </a:r>
            <a:r>
              <a:rPr lang="ru-RU" dirty="0"/>
              <a:t> і </a:t>
            </a:r>
            <a:r>
              <a:rPr lang="ru-RU" dirty="0" err="1"/>
              <a:t>помилками</a:t>
            </a:r>
            <a:r>
              <a:rPr lang="ru-RU" dirty="0"/>
              <a:t>, батьки кричать, </a:t>
            </a:r>
            <a:r>
              <a:rPr lang="ru-RU" dirty="0" err="1"/>
              <a:t>докоряють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сама </a:t>
            </a:r>
            <a:r>
              <a:rPr lang="ru-RU" dirty="0" err="1"/>
              <a:t>вибирає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по </a:t>
            </a:r>
            <a:r>
              <a:rPr lang="ru-RU" dirty="0" err="1"/>
              <a:t>душі</a:t>
            </a:r>
            <a:r>
              <a:rPr lang="ru-RU" dirty="0"/>
              <a:t>, атмосфера </a:t>
            </a:r>
            <a:r>
              <a:rPr lang="ru-RU" dirty="0" err="1"/>
              <a:t>вдома</a:t>
            </a:r>
            <a:r>
              <a:rPr lang="ru-RU" dirty="0"/>
              <a:t> тепла, добра,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всіх</a:t>
            </a:r>
            <a:r>
              <a:rPr lang="ru-RU" dirty="0"/>
              <a:t> заходах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шанобливо</a:t>
            </a:r>
            <a:r>
              <a:rPr lang="ru-RU" dirty="0"/>
              <a:t> </a:t>
            </a:r>
            <a:r>
              <a:rPr lang="ru-RU" dirty="0" err="1"/>
              <a:t>ставляться</a:t>
            </a:r>
            <a:r>
              <a:rPr lang="ru-RU" dirty="0"/>
              <a:t> до </a:t>
            </a:r>
            <a:r>
              <a:rPr lang="ru-RU" dirty="0" err="1" smtClean="0"/>
              <a:t>старших,дитина</a:t>
            </a:r>
            <a:r>
              <a:rPr lang="ru-RU" dirty="0" smtClean="0"/>
              <a:t> </a:t>
            </a:r>
            <a:r>
              <a:rPr lang="ru-RU" dirty="0" err="1"/>
              <a:t>усвідомлює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,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допитливими</a:t>
            </a:r>
            <a:r>
              <a:rPr lang="ru-RU" dirty="0"/>
              <a:t>, </a:t>
            </a:r>
            <a:r>
              <a:rPr lang="ru-RU" dirty="0" err="1"/>
              <a:t>активними</a:t>
            </a:r>
            <a:r>
              <a:rPr lang="ru-RU" dirty="0"/>
              <a:t>, </a:t>
            </a:r>
            <a:r>
              <a:rPr lang="ru-RU" dirty="0" err="1"/>
              <a:t>вільно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 з </a:t>
            </a:r>
            <a:r>
              <a:rPr lang="ru-RU" dirty="0" err="1"/>
              <a:t>дорослими</a:t>
            </a:r>
            <a:r>
              <a:rPr lang="ru-RU" dirty="0"/>
              <a:t>, </a:t>
            </a:r>
            <a:r>
              <a:rPr lang="ru-RU" dirty="0" err="1"/>
              <a:t>протестують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авторитарного </a:t>
            </a:r>
            <a:r>
              <a:rPr lang="ru-RU" dirty="0" smtClean="0"/>
              <a:t>стилю,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інформувати</a:t>
            </a:r>
            <a:r>
              <a:rPr lang="ru-RU" dirty="0" smtClean="0"/>
              <a:t> про </a:t>
            </a:r>
            <a:r>
              <a:rPr lang="ru-RU" dirty="0" err="1" smtClean="0"/>
              <a:t>труднощі</a:t>
            </a:r>
            <a:r>
              <a:rPr lang="ru-RU" dirty="0" smtClean="0"/>
              <a:t>, </a:t>
            </a:r>
            <a:r>
              <a:rPr lang="ru-RU" dirty="0" err="1" smtClean="0"/>
              <a:t>стимулювати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uk-UA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>Запобігливий стиль </a:t>
            </a:r>
            <a:r>
              <a:rPr lang="ru-RU" smtClean="0"/>
              <a:t>– коли дитина хворіє, або через особливості характеру батьків;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недовірливі, болісно реагують, бояться ініціатив з боку дитини, виховують інфантилізм, уникання від труднощів, мало уваги вихованню,  діти байдужі, зраджують, прагматичні, пасивні, безвідповідальні, слід формувати в батьків культуру адекватного сприйняття власної дитини, корисним є обмін думками, тематичні консультації.</a:t>
            </a:r>
          </a:p>
          <a:p>
            <a:pPr>
              <a:buFont typeface="Wingdings 2" pitchFamily="18" charset="2"/>
              <a:buNone/>
            </a:pPr>
            <a:endParaRPr lang="uk-UA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endParaRPr lang="uk-UA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Контролюючий стиль </a:t>
            </a:r>
            <a:r>
              <a:rPr lang="ru-RU" smtClean="0"/>
              <a:t>-  в таких сім’</a:t>
            </a:r>
            <a:r>
              <a:rPr lang="he-IL" smtClean="0">
                <a:ea typeface="Gisha"/>
              </a:rPr>
              <a:t>ֺ</a:t>
            </a:r>
            <a:r>
              <a:rPr lang="ru-RU" smtClean="0"/>
              <a:t>я</a:t>
            </a:r>
            <a:r>
              <a:rPr lang="en-US" smtClean="0"/>
              <a:t>x </a:t>
            </a:r>
            <a:r>
              <a:rPr lang="ru-RU" smtClean="0"/>
              <a:t>воля суворо регламентується, методи покарання жорстокі, діти похмурі, схильні провокувати, замкнені, часто конфліктують, тривожні, гіпер любов до себе, негативно ставляться до критики, треба демонструвати динаміку у навчанні, розвивати інтелект, обґрунтовувати вимоги.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569</TotalTime>
  <Words>626</Words>
  <Application>Microsoft Office PowerPoint</Application>
  <PresentationFormat>Экран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Trebuchet MS</vt:lpstr>
      <vt:lpstr>Arial</vt:lpstr>
      <vt:lpstr>Wingdings 2</vt:lpstr>
      <vt:lpstr>Wingdings</vt:lpstr>
      <vt:lpstr>Calibri</vt:lpstr>
      <vt:lpstr>Georgia</vt:lpstr>
      <vt:lpstr>Gisha</vt:lpstr>
      <vt:lpstr>Times New Roman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Galchuk Oksana</dc:creator>
  <cp:lastModifiedBy>User</cp:lastModifiedBy>
  <cp:revision>58</cp:revision>
  <dcterms:created xsi:type="dcterms:W3CDTF">2012-11-13T20:16:06Z</dcterms:created>
  <dcterms:modified xsi:type="dcterms:W3CDTF">2014-05-19T11:37:18Z</dcterms:modified>
</cp:coreProperties>
</file>